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Shadows Into Light" charset="-18"/>
      <p:regular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d67d642945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d67d642945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da3b1ad71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da3b1ad715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da3b1ad71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da3b1ad71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d67d64294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d67d64294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d67d642945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d67d642945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d67d642945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d67d642945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67d642945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d67d642945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d67d642945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d67d642945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a3b1ad71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a3b1ad71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d67d642945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d67d642945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d67d64294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d67d64294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ockwool.com/pl/inspiracje-baza-wiedzy/baza-wiedzy/izolacja-akustyczna/jak-chronic-sie-przed-halase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b="1">
                <a:solidFill>
                  <a:schemeClr val="lt1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Poziom natężenia dźwięku</a:t>
            </a:r>
            <a:endParaRPr b="1">
              <a:solidFill>
                <a:schemeClr val="lt1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300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wokół nas</a:t>
            </a:r>
            <a:endParaRPr sz="3000">
              <a:solidFill>
                <a:srgbClr val="FFFFFF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           </a:t>
            </a:r>
            <a:r>
              <a:rPr lang="pl" sz="3911" b="1">
                <a:latin typeface="Shadows Into Light"/>
                <a:ea typeface="Shadows Into Light"/>
                <a:cs typeface="Shadows Into Light"/>
                <a:sym typeface="Shadows Into Light"/>
              </a:rPr>
              <a:t>Ruchliwa ulica</a:t>
            </a:r>
            <a:endParaRPr sz="3911" b="1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140" name="Google Shape;14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703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W zależności od wielkości ruchu, wielkości wahają się w przedziale 91,93 - 98 dB. Warto zauważyć, że hałas ten jest niebezpieczny w przypadku dłuższego przebywania w takim miejscu.</a:t>
            </a:r>
            <a:endParaRPr/>
          </a:p>
        </p:txBody>
      </p:sp>
      <p:sp>
        <p:nvSpPr>
          <p:cNvPr id="141" name="Google Shape;141;p22"/>
          <p:cNvSpPr/>
          <p:nvPr/>
        </p:nvSpPr>
        <p:spPr>
          <a:xfrm>
            <a:off x="429850" y="625250"/>
            <a:ext cx="937800" cy="33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2"/>
          <p:cNvSpPr/>
          <p:nvPr/>
        </p:nvSpPr>
        <p:spPr>
          <a:xfrm>
            <a:off x="8701125" y="13025"/>
            <a:ext cx="131100" cy="514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3" name="Google Shape;14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7625" y="122862"/>
            <a:ext cx="2757266" cy="48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2"/>
          <p:cNvSpPr/>
          <p:nvPr/>
        </p:nvSpPr>
        <p:spPr>
          <a:xfrm>
            <a:off x="8832300" y="13025"/>
            <a:ext cx="131100" cy="5143500"/>
          </a:xfrm>
          <a:prstGeom prst="rect">
            <a:avLst/>
          </a:prstGeom>
          <a:solidFill>
            <a:srgbClr val="0A295E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l" sz="2720" b="1">
                <a:highlight>
                  <a:schemeClr val="lt1"/>
                </a:highlight>
                <a:latin typeface="Shadows Into Light"/>
                <a:ea typeface="Shadows Into Light"/>
                <a:cs typeface="Shadows Into Light"/>
                <a:sym typeface="Shadows Into Light"/>
              </a:rPr>
              <a:t>Jak chronić się przed uszkodzeniem słuchu?</a:t>
            </a:r>
            <a:endParaRPr sz="2720" b="1">
              <a:highlight>
                <a:schemeClr val="lt1"/>
              </a:highlight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150" name="Google Shape;150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highlight>
                  <a:schemeClr val="lt1"/>
                </a:highlight>
              </a:rPr>
              <a:t>1. Słuch można chronić za pomocą nauszników bądź wkładek dousznych (osłabiają hałas). Warto zakładać je podczas np. hałaśliwych prac - koszenie trawy.</a:t>
            </a:r>
            <a:endParaRPr>
              <a:solidFill>
                <a:schemeClr val="dk1"/>
              </a:solidFill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highlight>
                  <a:schemeClr val="lt1"/>
                </a:highlight>
              </a:rPr>
              <a:t>2. Należy kontrolować poziom głośności w słuchawkach (muzyka). Wartości nie powinny przekraczać 70 dB. </a:t>
            </a:r>
            <a:endParaRPr>
              <a:solidFill>
                <a:schemeClr val="dk1"/>
              </a:solidFill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1"/>
                </a:solidFill>
                <a:highlight>
                  <a:schemeClr val="lt1"/>
                </a:highlight>
              </a:rPr>
              <a:t>3. Warto zwracać uwagę na to, jak głośne są urządzenia, które kupujemy, np. lodówka. Długotrwały, głośny szum lodówki może prowadzić do rozdrażnienia.</a:t>
            </a:r>
            <a:endParaRPr>
              <a:solidFill>
                <a:schemeClr val="dk1"/>
              </a:solidFill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>
                <a:solidFill>
                  <a:schemeClr val="dk1"/>
                </a:solidFill>
                <a:highlight>
                  <a:schemeClr val="lt1"/>
                </a:highlight>
              </a:rPr>
              <a:t>4. W przypadku, kiedy przebywamy w miejscach, gdzie jest głośno, powinniśmy co jakiś czas robić przerwy, wychodząc do cichego miejsca.</a:t>
            </a:r>
            <a:endParaRPr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7811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u="sng">
                <a:solidFill>
                  <a:schemeClr val="hlink"/>
                </a:solidFill>
                <a:hlinkClick r:id="rId3"/>
              </a:rPr>
              <a:t>https://www.rockwool.com/pl/inspiracje-baza-wiedzy/baza-wiedzy/izolacja-akustyczna/jak-chronic-sie-przed-halasem/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grafika google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aplikacja dBMeter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/>
              <a:t>                                                                             </a:t>
            </a:r>
            <a:r>
              <a:rPr lang="pl" sz="2300" b="1">
                <a:highlight>
                  <a:srgbClr val="0A295E"/>
                </a:highlight>
                <a:latin typeface="Shadows Into Light"/>
                <a:ea typeface="Shadows Into Light"/>
                <a:cs typeface="Shadows Into Light"/>
                <a:sym typeface="Shadows Into Light"/>
              </a:rPr>
              <a:t>  </a:t>
            </a:r>
            <a:r>
              <a:rPr lang="pl" sz="2300" b="1">
                <a:solidFill>
                  <a:schemeClr val="lt1"/>
                </a:solidFill>
                <a:highlight>
                  <a:srgbClr val="0A295E"/>
                </a:highlight>
                <a:latin typeface="Shadows Into Light"/>
                <a:ea typeface="Shadows Into Light"/>
                <a:cs typeface="Shadows Into Light"/>
                <a:sym typeface="Shadows Into Light"/>
              </a:rPr>
              <a:t>wykonała: Róża Wanat</a:t>
            </a:r>
            <a:endParaRPr sz="2300" b="1">
              <a:solidFill>
                <a:schemeClr val="lt1"/>
              </a:solidFill>
              <a:highlight>
                <a:srgbClr val="0A295E"/>
              </a:highlight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/>
              <a:t>wykonała: Róża Wanat</a:t>
            </a:r>
            <a:endParaRPr/>
          </a:p>
        </p:txBody>
      </p:sp>
      <p:sp>
        <p:nvSpPr>
          <p:cNvPr id="157" name="Google Shape;157;p24"/>
          <p:cNvSpPr/>
          <p:nvPr/>
        </p:nvSpPr>
        <p:spPr>
          <a:xfrm>
            <a:off x="8701125" y="13025"/>
            <a:ext cx="131100" cy="514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4"/>
          <p:cNvSpPr/>
          <p:nvPr/>
        </p:nvSpPr>
        <p:spPr>
          <a:xfrm>
            <a:off x="8832300" y="13025"/>
            <a:ext cx="131100" cy="5143500"/>
          </a:xfrm>
          <a:prstGeom prst="rect">
            <a:avLst/>
          </a:prstGeom>
          <a:solidFill>
            <a:srgbClr val="0A295E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l" sz="2720" b="1">
                <a:latin typeface="Shadows Into Light"/>
                <a:ea typeface="Shadows Into Light"/>
                <a:cs typeface="Shadows Into Light"/>
                <a:sym typeface="Shadows Into Light"/>
              </a:rPr>
              <a:t>Dopuszczalne normy hałasu</a:t>
            </a:r>
            <a:endParaRPr sz="2720" b="1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2008"/>
              <a:t>→ W przestrzeni biurowej, hałas nie powinien wynosić więcej niż 55 dB </a:t>
            </a:r>
            <a:endParaRPr sz="2008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008"/>
              <a:t>→ W szkołach i na uczelni natężenie dźwięku nie powinno przekraczać 50 dB.</a:t>
            </a:r>
            <a:endParaRPr sz="2008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2008"/>
              <a:t>→ W przypadku zabudowy mieszkaniowej wielorodzinnej, zagrodowej, mieszkaniowo–usługowej oraz rekreacyjno–wypoczynkowej, a także na terenie miast powyżej 100 tys. mieszkańców poziom hałasu nie powinien przekraczać 55 dB w dzień i 45 dB w nocy. </a:t>
            </a:r>
            <a:endParaRPr sz="4008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           </a:t>
            </a:r>
            <a:r>
              <a:rPr lang="pl" sz="3911" b="1">
                <a:latin typeface="Shadows Into Light"/>
                <a:ea typeface="Shadows Into Light"/>
                <a:cs typeface="Shadows Into Light"/>
                <a:sym typeface="Shadows Into Light"/>
              </a:rPr>
              <a:t>Cisza</a:t>
            </a:r>
            <a:endParaRPr sz="3911" b="1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37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Cisza w pomieszczeniu - nic nie mówimy, nie gra muzyka, to około 20 dB.</a:t>
            </a:r>
            <a:endParaRPr/>
          </a:p>
        </p:txBody>
      </p:sp>
      <p:sp>
        <p:nvSpPr>
          <p:cNvPr id="68" name="Google Shape;68;p15"/>
          <p:cNvSpPr/>
          <p:nvPr/>
        </p:nvSpPr>
        <p:spPr>
          <a:xfrm>
            <a:off x="429850" y="625250"/>
            <a:ext cx="937800" cy="33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4200" y="105850"/>
            <a:ext cx="2776425" cy="49318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/>
          <p:nvPr/>
        </p:nvSpPr>
        <p:spPr>
          <a:xfrm>
            <a:off x="8701125" y="13025"/>
            <a:ext cx="131100" cy="514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5"/>
          <p:cNvSpPr/>
          <p:nvPr/>
        </p:nvSpPr>
        <p:spPr>
          <a:xfrm>
            <a:off x="8832300" y="13025"/>
            <a:ext cx="131100" cy="5143500"/>
          </a:xfrm>
          <a:prstGeom prst="rect">
            <a:avLst/>
          </a:prstGeom>
          <a:solidFill>
            <a:srgbClr val="0A295E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           </a:t>
            </a:r>
            <a:r>
              <a:rPr lang="pl" sz="3911" b="1">
                <a:latin typeface="Shadows Into Light"/>
                <a:ea typeface="Shadows Into Light"/>
                <a:cs typeface="Shadows Into Light"/>
                <a:sym typeface="Shadows Into Light"/>
              </a:rPr>
              <a:t>Szept</a:t>
            </a:r>
            <a:endParaRPr sz="3911" b="1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37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Rozmowa szeptem (dwóch osób) waha się od około 30 do 35 dB.</a:t>
            </a:r>
            <a:endParaRPr/>
          </a:p>
        </p:txBody>
      </p:sp>
      <p:sp>
        <p:nvSpPr>
          <p:cNvPr id="78" name="Google Shape;78;p16"/>
          <p:cNvSpPr/>
          <p:nvPr/>
        </p:nvSpPr>
        <p:spPr>
          <a:xfrm>
            <a:off x="429850" y="625250"/>
            <a:ext cx="937800" cy="33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6"/>
          <p:cNvSpPr/>
          <p:nvPr/>
        </p:nvSpPr>
        <p:spPr>
          <a:xfrm>
            <a:off x="8701125" y="13025"/>
            <a:ext cx="131100" cy="514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3463" y="95279"/>
            <a:ext cx="2803000" cy="4978996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/>
          <p:nvPr/>
        </p:nvSpPr>
        <p:spPr>
          <a:xfrm>
            <a:off x="8832300" y="13025"/>
            <a:ext cx="131100" cy="5143500"/>
          </a:xfrm>
          <a:prstGeom prst="rect">
            <a:avLst/>
          </a:prstGeom>
          <a:solidFill>
            <a:srgbClr val="0A295E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           </a:t>
            </a:r>
            <a:r>
              <a:rPr lang="pl" sz="3911" b="1">
                <a:latin typeface="Shadows Into Light"/>
                <a:ea typeface="Shadows Into Light"/>
                <a:cs typeface="Shadows Into Light"/>
                <a:sym typeface="Shadows Into Light"/>
              </a:rPr>
              <a:t>Śpiew ptaków</a:t>
            </a:r>
            <a:endParaRPr sz="3911" b="1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215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Poranny śpiew ptaków przy delikatnym wietrze to średnio 40 dB.</a:t>
            </a:r>
            <a:endParaRPr/>
          </a:p>
        </p:txBody>
      </p:sp>
      <p:sp>
        <p:nvSpPr>
          <p:cNvPr id="88" name="Google Shape;88;p17"/>
          <p:cNvSpPr/>
          <p:nvPr/>
        </p:nvSpPr>
        <p:spPr>
          <a:xfrm>
            <a:off x="429850" y="625250"/>
            <a:ext cx="937800" cy="33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7"/>
          <p:cNvSpPr/>
          <p:nvPr/>
        </p:nvSpPr>
        <p:spPr>
          <a:xfrm>
            <a:off x="8701125" y="13025"/>
            <a:ext cx="131100" cy="514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0550" y="141325"/>
            <a:ext cx="2736475" cy="4860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21350" y="1152475"/>
            <a:ext cx="2155100" cy="38281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/>
          <p:nvPr/>
        </p:nvSpPr>
        <p:spPr>
          <a:xfrm>
            <a:off x="8832300" y="13025"/>
            <a:ext cx="131100" cy="5143500"/>
          </a:xfrm>
          <a:prstGeom prst="rect">
            <a:avLst/>
          </a:prstGeom>
          <a:solidFill>
            <a:srgbClr val="0A295E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           </a:t>
            </a:r>
            <a:r>
              <a:rPr lang="pl" sz="3911" b="1">
                <a:latin typeface="Shadows Into Light"/>
                <a:ea typeface="Shadows Into Light"/>
                <a:cs typeface="Shadows Into Light"/>
                <a:sym typeface="Shadows Into Light"/>
              </a:rPr>
              <a:t>Rozmowa</a:t>
            </a:r>
            <a:endParaRPr sz="3911" b="1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98" name="Google Shape;98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2918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Zwykła rozmowa (dwóch osób) wynosi około 45 - 55 dB.</a:t>
            </a:r>
            <a:endParaRPr/>
          </a:p>
        </p:txBody>
      </p:sp>
      <p:sp>
        <p:nvSpPr>
          <p:cNvPr id="99" name="Google Shape;99;p18"/>
          <p:cNvSpPr/>
          <p:nvPr/>
        </p:nvSpPr>
        <p:spPr>
          <a:xfrm>
            <a:off x="429850" y="625250"/>
            <a:ext cx="937800" cy="33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8"/>
          <p:cNvSpPr/>
          <p:nvPr/>
        </p:nvSpPr>
        <p:spPr>
          <a:xfrm>
            <a:off x="8701125" y="13025"/>
            <a:ext cx="131100" cy="514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5288" y="98535"/>
            <a:ext cx="2799338" cy="4972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0800" y="1017725"/>
            <a:ext cx="2272200" cy="403614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/>
          <p:nvPr/>
        </p:nvSpPr>
        <p:spPr>
          <a:xfrm>
            <a:off x="8832300" y="13025"/>
            <a:ext cx="131100" cy="5143500"/>
          </a:xfrm>
          <a:prstGeom prst="rect">
            <a:avLst/>
          </a:prstGeom>
          <a:solidFill>
            <a:srgbClr val="0A295E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           </a:t>
            </a:r>
            <a:r>
              <a:rPr lang="pl" sz="3911" b="1">
                <a:latin typeface="Shadows Into Light"/>
                <a:ea typeface="Shadows Into Light"/>
                <a:cs typeface="Shadows Into Light"/>
                <a:sym typeface="Shadows Into Light"/>
              </a:rPr>
              <a:t>Radio</a:t>
            </a:r>
            <a:endParaRPr sz="3911" b="1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37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10" name="Google Shape;110;p19"/>
          <p:cNvSpPr/>
          <p:nvPr/>
        </p:nvSpPr>
        <p:spPr>
          <a:xfrm>
            <a:off x="429850" y="625250"/>
            <a:ext cx="937800" cy="33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9"/>
          <p:cNvSpPr/>
          <p:nvPr/>
        </p:nvSpPr>
        <p:spPr>
          <a:xfrm>
            <a:off x="8701125" y="13025"/>
            <a:ext cx="131100" cy="514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9"/>
          <p:cNvSpPr/>
          <p:nvPr/>
        </p:nvSpPr>
        <p:spPr>
          <a:xfrm>
            <a:off x="8832300" y="13025"/>
            <a:ext cx="131100" cy="5143500"/>
          </a:xfrm>
          <a:prstGeom prst="rect">
            <a:avLst/>
          </a:prstGeom>
          <a:solidFill>
            <a:srgbClr val="0A295E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8288" y="73057"/>
            <a:ext cx="2813350" cy="4997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           </a:t>
            </a:r>
            <a:r>
              <a:rPr lang="pl" sz="3911" b="1">
                <a:latin typeface="Shadows Into Light"/>
                <a:ea typeface="Shadows Into Light"/>
                <a:cs typeface="Shadows Into Light"/>
                <a:sym typeface="Shadows Into Light"/>
              </a:rPr>
              <a:t>Krzyk</a:t>
            </a:r>
            <a:endParaRPr sz="3911" b="1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37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/>
              <a:t>Krzyk (jednej osoby), oczywiście w zależności od tego jak głośno krzyczymy jest nieco głośniejszy od rozmowy.</a:t>
            </a:r>
            <a:endParaRPr/>
          </a:p>
        </p:txBody>
      </p:sp>
      <p:sp>
        <p:nvSpPr>
          <p:cNvPr id="120" name="Google Shape;120;p20"/>
          <p:cNvSpPr/>
          <p:nvPr/>
        </p:nvSpPr>
        <p:spPr>
          <a:xfrm>
            <a:off x="429850" y="625250"/>
            <a:ext cx="937800" cy="33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0"/>
          <p:cNvSpPr/>
          <p:nvPr/>
        </p:nvSpPr>
        <p:spPr>
          <a:xfrm>
            <a:off x="8701125" y="13025"/>
            <a:ext cx="131100" cy="514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2" name="Google Shape;1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3463" y="95279"/>
            <a:ext cx="2803000" cy="4978996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0"/>
          <p:cNvSpPr/>
          <p:nvPr/>
        </p:nvSpPr>
        <p:spPr>
          <a:xfrm>
            <a:off x="8832300" y="13025"/>
            <a:ext cx="131100" cy="5143500"/>
          </a:xfrm>
          <a:prstGeom prst="rect">
            <a:avLst/>
          </a:prstGeom>
          <a:solidFill>
            <a:srgbClr val="0A295E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           </a:t>
            </a:r>
            <a:r>
              <a:rPr lang="pl" sz="3911" b="1">
                <a:latin typeface="Shadows Into Light"/>
                <a:ea typeface="Shadows Into Light"/>
                <a:cs typeface="Shadows Into Light"/>
                <a:sym typeface="Shadows Into Light"/>
              </a:rPr>
              <a:t>Odkurzacz</a:t>
            </a:r>
            <a:endParaRPr sz="3911" b="1"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129" name="Google Shape;12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215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130" name="Google Shape;130;p21"/>
          <p:cNvSpPr/>
          <p:nvPr/>
        </p:nvSpPr>
        <p:spPr>
          <a:xfrm>
            <a:off x="429850" y="625250"/>
            <a:ext cx="937800" cy="33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1"/>
          <p:cNvSpPr/>
          <p:nvPr/>
        </p:nvSpPr>
        <p:spPr>
          <a:xfrm>
            <a:off x="8701125" y="13025"/>
            <a:ext cx="131100" cy="51435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2" name="Google Shape;13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3375" y="112375"/>
            <a:ext cx="2769075" cy="4918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27400" y="1308324"/>
            <a:ext cx="2095800" cy="3722802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1"/>
          <p:cNvSpPr/>
          <p:nvPr/>
        </p:nvSpPr>
        <p:spPr>
          <a:xfrm>
            <a:off x="8832300" y="13025"/>
            <a:ext cx="131100" cy="5143500"/>
          </a:xfrm>
          <a:prstGeom prst="rect">
            <a:avLst/>
          </a:prstGeom>
          <a:solidFill>
            <a:srgbClr val="0A295E"/>
          </a:solidFill>
          <a:ln w="9525" cap="flat" cmpd="sng">
            <a:solidFill>
              <a:srgbClr val="0A29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PresentationFormat>Pokaz na ekranie (16:9)</PresentationFormat>
  <Paragraphs>39</Paragraphs>
  <Slides>12</Slides>
  <Notes>12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5" baseType="lpstr">
      <vt:lpstr>Arial</vt:lpstr>
      <vt:lpstr>Shadows Into Light</vt:lpstr>
      <vt:lpstr>Simple Light</vt:lpstr>
      <vt:lpstr>Poziom natężenia dźwięku</vt:lpstr>
      <vt:lpstr>Dopuszczalne normy hałasu</vt:lpstr>
      <vt:lpstr>            Cisza</vt:lpstr>
      <vt:lpstr>            Szept</vt:lpstr>
      <vt:lpstr>            Śpiew ptaków</vt:lpstr>
      <vt:lpstr>            Rozmowa</vt:lpstr>
      <vt:lpstr>            Radio</vt:lpstr>
      <vt:lpstr>            Krzyk</vt:lpstr>
      <vt:lpstr>            Odkurzacz</vt:lpstr>
      <vt:lpstr>            Ruchliwa ulica</vt:lpstr>
      <vt:lpstr>Jak chronić się przed uszkodzeniem słuchu?</vt:lpstr>
      <vt:lpstr>Slajd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Poziom natężenia dźwięku</dc:title>
  <dc:creator>admin</dc:creator>
  <cp:lastModifiedBy>admin</cp:lastModifiedBy>
  <cp:revision>1</cp:revision>
  <dcterms:modified xsi:type="dcterms:W3CDTF">2022-06-22T07:03:06Z</dcterms:modified>
</cp:coreProperties>
</file>